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416" r:id="rId17"/>
    <p:sldId id="335" r:id="rId18"/>
    <p:sldId id="352" r:id="rId19"/>
    <p:sldId id="353" r:id="rId20"/>
    <p:sldId id="354" r:id="rId21"/>
    <p:sldId id="357" r:id="rId22"/>
    <p:sldId id="358"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78" r:id="rId36"/>
    <p:sldId id="390" r:id="rId37"/>
    <p:sldId id="397" r:id="rId38"/>
    <p:sldId id="392" r:id="rId39"/>
    <p:sldId id="379" r:id="rId40"/>
    <p:sldId id="393" r:id="rId41"/>
    <p:sldId id="394" r:id="rId42"/>
    <p:sldId id="396" r:id="rId43"/>
    <p:sldId id="395" r:id="rId44"/>
    <p:sldId id="380" r:id="rId45"/>
    <p:sldId id="381" r:id="rId46"/>
    <p:sldId id="382" r:id="rId47"/>
    <p:sldId id="383" r:id="rId48"/>
    <p:sldId id="399" r:id="rId49"/>
    <p:sldId id="400" r:id="rId50"/>
    <p:sldId id="401" r:id="rId51"/>
    <p:sldId id="398" r:id="rId52"/>
    <p:sldId id="402" r:id="rId53"/>
    <p:sldId id="403" r:id="rId54"/>
    <p:sldId id="319" r:id="rId55"/>
    <p:sldId id="320" r:id="rId56"/>
    <p:sldId id="321" r:id="rId57"/>
    <p:sldId id="322" r:id="rId58"/>
    <p:sldId id="404" r:id="rId59"/>
    <p:sldId id="405" r:id="rId60"/>
    <p:sldId id="406" r:id="rId61"/>
    <p:sldId id="407" r:id="rId62"/>
    <p:sldId id="408" r:id="rId63"/>
    <p:sldId id="409" r:id="rId64"/>
    <p:sldId id="410" r:id="rId65"/>
    <p:sldId id="411" r:id="rId66"/>
    <p:sldId id="412" r:id="rId67"/>
    <p:sldId id="413" r:id="rId68"/>
    <p:sldId id="333" r:id="rId69"/>
    <p:sldId id="414" r:id="rId70"/>
    <p:sldId id="415" r:id="rId71"/>
    <p:sldId id="336" r:id="rId72"/>
    <p:sldId id="337" r:id="rId73"/>
    <p:sldId id="338" r:id="rId74"/>
    <p:sldId id="339" r:id="rId75"/>
    <p:sldId id="340" r:id="rId76"/>
    <p:sldId id="341"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4444" autoAdjust="0"/>
  </p:normalViewPr>
  <p:slideViewPr>
    <p:cSldViewPr snapToGrid="0" snapToObjects="1">
      <p:cViewPr varScale="1">
        <p:scale>
          <a:sx n="69" d="100"/>
          <a:sy n="69" d="100"/>
        </p:scale>
        <p:origin x="1637" y="77"/>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467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gi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hyperlink" Target="https://en.wikipedia.org/wiki/Flood_fill" TargetMode="External"/><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hyperlink" Target="http://www.princeton.edu/" TargetMode="Externa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8" Type="http://schemas.openxmlformats.org/officeDocument/2006/relationships/image" Target="../media/image44.png"/><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jp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 i.e., </a:t>
            </a:r>
            <a:r>
              <a:rPr lang="en-GB"/>
              <a:t>all pair-wise precedence </a:t>
            </a:r>
            <a:r>
              <a:rPr lang="en-GB" dirty="0"/>
              <a:t>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sorting is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1: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525963"/>
          </a:xfrm>
        </p:spPr>
        <p:txBody>
          <a:bodyPr>
            <a:normAutofit/>
          </a:bodyPr>
          <a:lstStyle/>
          <a:p>
            <a:r>
              <a:rPr lang="en-GB" dirty="0"/>
              <a:t>Starting from </a:t>
            </a:r>
            <a:r>
              <a:rPr lang="en-US" altLang="zh-CN" dirty="0"/>
              <a:t>node </a:t>
            </a:r>
            <a:r>
              <a:rPr lang="en-GB" dirty="0"/>
              <a:t>5, post-order traversal is “1 3 2 0 5 4”. </a:t>
            </a:r>
          </a:p>
          <a:p>
            <a:r>
              <a:rPr lang="en-GB" dirty="0"/>
              <a:t>Reverse order is “4 5 0 2 3 1”, which is a topological sort.</a:t>
            </a:r>
          </a:p>
          <a:p>
            <a:r>
              <a:rPr lang="en-GB" dirty="0"/>
              <a:t>Starting from </a:t>
            </a:r>
            <a:r>
              <a:rPr lang="en-US" altLang="zh-CN" dirty="0"/>
              <a:t>node </a:t>
            </a:r>
            <a:r>
              <a:rPr lang="en-GB" dirty="0"/>
              <a:t>4, post-order traversal is “0 1 4 3 2 5”. </a:t>
            </a:r>
          </a:p>
          <a:p>
            <a:r>
              <a:rPr lang="en-GB" dirty="0"/>
              <a:t>Reverse order is “5 2 3 4 1 0”, which is another topological sort.</a:t>
            </a:r>
          </a:p>
          <a:p>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lstStyle/>
          <a:p>
            <a:r>
              <a:rPr lang="en-GB" dirty="0"/>
              <a:t>Example 2: Reverse Post-order</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600200"/>
            <a:ext cx="392628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post-order traversal is “I </a:t>
            </a:r>
            <a:r>
              <a:rPr lang="pt-BR" dirty="0"/>
              <a:t>K J F E B G C H D A</a:t>
            </a:r>
            <a:r>
              <a:rPr lang="en-GB" dirty="0"/>
              <a:t>”. </a:t>
            </a:r>
          </a:p>
          <a:p>
            <a:r>
              <a:rPr lang="en-GB" dirty="0"/>
              <a:t>Reverse order is “</a:t>
            </a:r>
            <a:r>
              <a:rPr lang="pt-BR" dirty="0"/>
              <a:t>A D H C G B E F J K I</a:t>
            </a:r>
            <a:r>
              <a:rPr lang="en-GB" dirty="0"/>
              <a:t>”, which is a topological sort.</a:t>
            </a:r>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47700" y="1624786"/>
            <a:ext cx="2220900" cy="2400627"/>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53351</TotalTime>
  <Words>7768</Words>
  <Application>Microsoft Office PowerPoint</Application>
  <PresentationFormat>On-screen Show (4:3)</PresentationFormat>
  <Paragraphs>1935</Paragraphs>
  <Slides>76</Slides>
  <Notes>34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Avenir</vt:lpstr>
      <vt:lpstr>Catamaran</vt:lpstr>
      <vt:lpstr>Courier</vt:lpstr>
      <vt:lpstr>DejaVu Sans</vt:lpstr>
      <vt:lpstr>DejaVu Sans Mono</vt:lpstr>
      <vt:lpstr>Helvetica</vt:lpstr>
      <vt:lpstr>Menlo</vt:lpstr>
      <vt:lpstr>Arial</vt:lpstr>
      <vt:lpstr>Calibri</vt:lpstr>
      <vt:lpstr>Cambria Math</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DFS vs. BFS</vt:lpstr>
      <vt:lpstr>Represent Problems as Graphs: Maze Exploration</vt:lpstr>
      <vt:lpstr>Depth-First Search (DFS)</vt:lpstr>
      <vt:lpstr>Class Design Pattern</vt:lpstr>
      <vt:lpstr>Depth-First Search: Java Implementation</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Details</vt:lpstr>
      <vt:lpstr>Example 1: Reverse Post-order</vt:lpstr>
      <vt:lpstr>Example 2: Reverse Post-order</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1366</cp:revision>
  <dcterms:created xsi:type="dcterms:W3CDTF">2018-08-13T22:58:39Z</dcterms:created>
  <dcterms:modified xsi:type="dcterms:W3CDTF">2024-11-07T03:32:24Z</dcterms:modified>
</cp:coreProperties>
</file>